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6" r:id="rId3"/>
    <p:sldId id="345" r:id="rId4"/>
    <p:sldId id="346" r:id="rId5"/>
    <p:sldId id="342" r:id="rId6"/>
    <p:sldId id="359" r:id="rId7"/>
    <p:sldId id="360" r:id="rId8"/>
    <p:sldId id="361" r:id="rId9"/>
    <p:sldId id="362" r:id="rId10"/>
    <p:sldId id="363" r:id="rId11"/>
    <p:sldId id="374" r:id="rId12"/>
    <p:sldId id="370" r:id="rId13"/>
    <p:sldId id="365" r:id="rId14"/>
    <p:sldId id="366" r:id="rId15"/>
    <p:sldId id="349" r:id="rId16"/>
    <p:sldId id="351" r:id="rId17"/>
    <p:sldId id="355" r:id="rId18"/>
    <p:sldId id="367" r:id="rId19"/>
    <p:sldId id="368" r:id="rId20"/>
    <p:sldId id="369" r:id="rId21"/>
    <p:sldId id="298" r:id="rId22"/>
    <p:sldId id="352" r:id="rId23"/>
    <p:sldId id="354" r:id="rId24"/>
    <p:sldId id="371" r:id="rId25"/>
    <p:sldId id="372" r:id="rId26"/>
    <p:sldId id="373" r:id="rId2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8ABD8C-D8E5-4366-A7C3-15833E733A3D}" v="131" dt="2019-03-26T09:20:55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Sheet1!$A$1:$A$16</c:f>
              <c:strCache>
                <c:ptCount val="16"/>
                <c:pt idx="0">
                  <c:v>2005/2006</c:v>
                </c:pt>
                <c:pt idx="1">
                  <c:v>2006/2007</c:v>
                </c:pt>
                <c:pt idx="2">
                  <c:v>2007/2008</c:v>
                </c:pt>
                <c:pt idx="3">
                  <c:v>2008/2009</c:v>
                </c:pt>
                <c:pt idx="4">
                  <c:v>2009/2010</c:v>
                </c:pt>
                <c:pt idx="5">
                  <c:v>2010/2011</c:v>
                </c:pt>
                <c:pt idx="6">
                  <c:v>2011/2012</c:v>
                </c:pt>
                <c:pt idx="7">
                  <c:v>2012/2013</c:v>
                </c:pt>
                <c:pt idx="8">
                  <c:v>2013/2014</c:v>
                </c:pt>
                <c:pt idx="9">
                  <c:v>2014/2015</c:v>
                </c:pt>
                <c:pt idx="10">
                  <c:v>2015/2016</c:v>
                </c:pt>
                <c:pt idx="11">
                  <c:v>2016/2017</c:v>
                </c:pt>
                <c:pt idx="12">
                  <c:v>2017/2018</c:v>
                </c:pt>
                <c:pt idx="13">
                  <c:v>2018/2019</c:v>
                </c:pt>
                <c:pt idx="14">
                  <c:v>2019/2020</c:v>
                </c:pt>
                <c:pt idx="15">
                  <c:v>2020/2021</c:v>
                </c:pt>
              </c:strCache>
            </c:strRef>
          </c:cat>
          <c:val>
            <c:numRef>
              <c:f>Sheet1!$B$1:$B$16</c:f>
              <c:numCache>
                <c:formatCode>General</c:formatCode>
                <c:ptCount val="16"/>
                <c:pt idx="0">
                  <c:v>2</c:v>
                </c:pt>
                <c:pt idx="1">
                  <c:v>8</c:v>
                </c:pt>
                <c:pt idx="2">
                  <c:v>23</c:v>
                </c:pt>
                <c:pt idx="3">
                  <c:v>27</c:v>
                </c:pt>
                <c:pt idx="4">
                  <c:v>27</c:v>
                </c:pt>
                <c:pt idx="5">
                  <c:v>37</c:v>
                </c:pt>
                <c:pt idx="6">
                  <c:v>85</c:v>
                </c:pt>
                <c:pt idx="7">
                  <c:v>81</c:v>
                </c:pt>
                <c:pt idx="8">
                  <c:v>110</c:v>
                </c:pt>
                <c:pt idx="9">
                  <c:v>61</c:v>
                </c:pt>
                <c:pt idx="10">
                  <c:v>113</c:v>
                </c:pt>
                <c:pt idx="11">
                  <c:v>88</c:v>
                </c:pt>
                <c:pt idx="12">
                  <c:v>98</c:v>
                </c:pt>
                <c:pt idx="13">
                  <c:v>84</c:v>
                </c:pt>
                <c:pt idx="14">
                  <c:v>61</c:v>
                </c:pt>
                <c:pt idx="15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64-485C-A1B7-A1143B7A7FC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474389007"/>
        <c:axId val="1474389839"/>
      </c:barChart>
      <c:catAx>
        <c:axId val="147438900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 i="0" baseline="0">
                    <a:effectLst/>
                  </a:rPr>
                  <a:t>Academic Year</a:t>
                </a:r>
                <a:endParaRPr lang="en-US" sz="2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74389839"/>
        <c:crosses val="autoZero"/>
        <c:auto val="1"/>
        <c:lblAlgn val="ctr"/>
        <c:lblOffset val="100"/>
        <c:noMultiLvlLbl val="0"/>
      </c:catAx>
      <c:valAx>
        <c:axId val="1474389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 i="0" baseline="0">
                    <a:effectLst/>
                  </a:rPr>
                  <a:t>Number of students</a:t>
                </a:r>
                <a:endParaRPr lang="en-US" sz="9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74389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Sheet2!$A$1:$A$15</c:f>
              <c:strCache>
                <c:ptCount val="15"/>
                <c:pt idx="0">
                  <c:v>WS 2014</c:v>
                </c:pt>
                <c:pt idx="1">
                  <c:v>SS 2015</c:v>
                </c:pt>
                <c:pt idx="2">
                  <c:v>WS 2015</c:v>
                </c:pt>
                <c:pt idx="3">
                  <c:v>SS 2016</c:v>
                </c:pt>
                <c:pt idx="4">
                  <c:v>WS 2016</c:v>
                </c:pt>
                <c:pt idx="5">
                  <c:v>SS 2017</c:v>
                </c:pt>
                <c:pt idx="6">
                  <c:v>WS 2017</c:v>
                </c:pt>
                <c:pt idx="7">
                  <c:v>SS 2018</c:v>
                </c:pt>
                <c:pt idx="8">
                  <c:v>WS 2018</c:v>
                </c:pt>
                <c:pt idx="9">
                  <c:v>SS 2019</c:v>
                </c:pt>
                <c:pt idx="10">
                  <c:v>WS 2019</c:v>
                </c:pt>
                <c:pt idx="11">
                  <c:v>SS 2020</c:v>
                </c:pt>
                <c:pt idx="12">
                  <c:v>WS 2020</c:v>
                </c:pt>
                <c:pt idx="13">
                  <c:v>SS 2021*</c:v>
                </c:pt>
                <c:pt idx="14">
                  <c:v>WS 2021**</c:v>
                </c:pt>
              </c:strCache>
            </c:strRef>
          </c:cat>
          <c:val>
            <c:numRef>
              <c:f>Sheet2!$B$1:$B$15</c:f>
              <c:numCache>
                <c:formatCode>General</c:formatCode>
                <c:ptCount val="15"/>
                <c:pt idx="0">
                  <c:v>14</c:v>
                </c:pt>
                <c:pt idx="1">
                  <c:v>16</c:v>
                </c:pt>
                <c:pt idx="2">
                  <c:v>24</c:v>
                </c:pt>
                <c:pt idx="3">
                  <c:v>22</c:v>
                </c:pt>
                <c:pt idx="4">
                  <c:v>30</c:v>
                </c:pt>
                <c:pt idx="5">
                  <c:v>39</c:v>
                </c:pt>
                <c:pt idx="6">
                  <c:v>20</c:v>
                </c:pt>
                <c:pt idx="7">
                  <c:v>37</c:v>
                </c:pt>
                <c:pt idx="8">
                  <c:v>20</c:v>
                </c:pt>
                <c:pt idx="9">
                  <c:v>22</c:v>
                </c:pt>
                <c:pt idx="10">
                  <c:v>30</c:v>
                </c:pt>
                <c:pt idx="11">
                  <c:v>25</c:v>
                </c:pt>
                <c:pt idx="12">
                  <c:v>22</c:v>
                </c:pt>
                <c:pt idx="13">
                  <c:v>22</c:v>
                </c:pt>
                <c:pt idx="14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AC-4A27-A176-288C819849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570040639"/>
        <c:axId val="1570028159"/>
      </c:barChart>
      <c:catAx>
        <c:axId val="157004063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 i="0" u="none" strike="noStrike" baseline="0">
                    <a:effectLst/>
                  </a:rPr>
                  <a:t>Semester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70028159"/>
        <c:crosses val="autoZero"/>
        <c:auto val="1"/>
        <c:lblAlgn val="ctr"/>
        <c:lblOffset val="100"/>
        <c:noMultiLvlLbl val="0"/>
      </c:catAx>
      <c:valAx>
        <c:axId val="157002815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>
                    <a:effectLst/>
                  </a:rPr>
                  <a:t>Number of outgoing students </a:t>
                </a:r>
                <a:endParaRPr lang="en-US" sz="9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700406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899AC6-94FB-4324-B376-497A5459002A}" type="datetimeFigureOut">
              <a:rPr lang="en-US"/>
              <a:pPr>
                <a:defRPr/>
              </a:pPr>
              <a:t>8/22/2021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9EAC2A-77C9-4B4D-8566-7165D3BBB0F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647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857253" y="3214688"/>
            <a:ext cx="10382249" cy="0"/>
          </a:xfrm>
          <a:prstGeom prst="line">
            <a:avLst/>
          </a:prstGeom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39" y="1715444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33AA9-7061-44D7-BFBC-A62693AE0B6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21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C0CC5-79CD-40E2-9486-059FD7CC27E1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2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97385" y="188916"/>
            <a:ext cx="2690283" cy="6192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4419" y="188916"/>
            <a:ext cx="7869767" cy="6192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BEAF8-47F1-4EA2-8E8F-5D05F719CB9B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309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528CB-69DE-4829-B8E5-6716EDAA6E5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2395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17B0E-09F9-46F7-AAC7-5E409B1D3F3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1502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5E48F-CE79-4E3A-8999-26E71BD92B4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246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9A9BE-EEFA-4706-9D0E-4BE636A53131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939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FA1F2-271C-4943-94AA-1C2FF662C37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751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6E391-6B54-4FB9-BA11-EC43BFA5778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7780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F34F3-09B1-4483-A13B-1358CDF3A5B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361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A3AE1-3225-4341-AA26-5F5EFCF4BF33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497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200"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BCA2DD-6164-4462-ABA4-AC2EED54621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4832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1214C-DEC1-4B0A-BFDB-60102954571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9555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7C856-FEF6-40BE-96DA-D8FCDFC02CAB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6570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F07DD-61C9-47EC-AEDD-540391FB0C7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68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952501" y="3714750"/>
            <a:ext cx="10382251" cy="0"/>
          </a:xfrm>
          <a:prstGeom prst="line">
            <a:avLst/>
          </a:prstGeom>
          <a:ln w="412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464" y="4000507"/>
            <a:ext cx="10363200" cy="1362075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464" y="2071681"/>
            <a:ext cx="10363200" cy="1500187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57669-978F-433C-8EB7-15CD9E6F8061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71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557338"/>
            <a:ext cx="52324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5267" y="1557338"/>
            <a:ext cx="52324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3B2E7-FECB-4243-9130-23C70F4A018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053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4" y="274638"/>
            <a:ext cx="653415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7ABD3E-547C-4FE9-8E55-AB119B24CAF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75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6917B-28CE-435D-8291-6E2B28B3AE0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31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3239CD-B55E-4E77-B7C0-AAB398B471C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81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57B96-AFCE-4F1D-8DC5-9229E10A9E43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60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D6F24F-D588-4EAB-9F2B-9C9D7F57633E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397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2" y="214316"/>
            <a:ext cx="7524749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667" y="1557338"/>
            <a:ext cx="10668000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825500" y="644525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3385" y="6453188"/>
            <a:ext cx="757766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4" y="6453188"/>
            <a:ext cx="3860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8184" y="6453188"/>
            <a:ext cx="2641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4B609E-0F39-4EBA-BA07-CD7700F822A1}" type="slidenum">
              <a:rPr lang="en-US" altLang="en-US"/>
              <a:pPr/>
              <a:t>‹Nr.›</a:t>
            </a:fld>
            <a:endParaRPr lang="en-US" altLang="en-US"/>
          </a:p>
        </p:txBody>
      </p:sp>
      <p:pic>
        <p:nvPicPr>
          <p:cNvPr id="1032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"/>
            <a:ext cx="389043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AutoShape 4"/>
          <p:cNvSpPr>
            <a:spLocks noChangeArrowheads="1"/>
          </p:cNvSpPr>
          <p:nvPr/>
        </p:nvSpPr>
        <p:spPr bwMode="auto">
          <a:xfrm flipH="1">
            <a:off x="624420" y="1268416"/>
            <a:ext cx="10610849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782" r:id="rId2"/>
    <p:sldLayoutId id="2147483803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o"/>
        <a:defRPr sz="3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800">
          <a:solidFill>
            <a:schemeClr val="tx1"/>
          </a:solidFill>
          <a:latin typeface="Calibri" pitchFamily="34" charset="0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o"/>
        <a:defRPr sz="2400">
          <a:solidFill>
            <a:schemeClr val="tx1"/>
          </a:solidFill>
          <a:latin typeface="Calibri" pitchFamily="34" charset="0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200">
          <a:solidFill>
            <a:schemeClr val="tx1"/>
          </a:solidFill>
          <a:latin typeface="Calibri" pitchFamily="34" charset="0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rgbClr val="C475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rgbClr val="C475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rgbClr val="C475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rgbClr val="C475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Dr. Mohammad Al-Addous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705D1C5-F35C-49CE-9492-28A4DE32C067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Osama.Saadeh@gju.edu.jo" TargetMode="External"/><Relationship Id="rId2" Type="http://schemas.openxmlformats.org/officeDocument/2006/relationships/hyperlink" Target="mailto:Zakariya.Dalalah@gju.edu.jo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5578" y="980074"/>
            <a:ext cx="7772400" cy="1470025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en-US" sz="3200" b="1" dirty="0"/>
              <a:t>Network Meeting – Summer 2021 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A50D48C-EBBF-4783-A4A8-CA23B3406E71}" type="slidenum">
              <a:rPr lang="en-US" altLang="en-US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4665773"/>
            <a:ext cx="1173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b="1" dirty="0">
                <a:ea typeface="Calibri" panose="020F0502020204030204" pitchFamily="34" charset="0"/>
              </a:rPr>
              <a:t>Outline</a:t>
            </a:r>
            <a:endParaRPr lang="en-GB" dirty="0"/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dirty="0"/>
              <a:t>Some figures 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dirty="0"/>
              <a:t>Related activities</a:t>
            </a:r>
          </a:p>
          <a:p>
            <a:pPr marL="742950" lvl="1" indent="-285750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GB" dirty="0"/>
              <a:t>Solar Cooling pilot plant at GJU</a:t>
            </a:r>
          </a:p>
          <a:p>
            <a:pPr marL="742950" lvl="1" indent="-285750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GB" dirty="0"/>
              <a:t>Integrating Energy Economy Modelling Concepts in the Energy Engineering Curriculum at the German Jordanian University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" y="645318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17.06.2021, Virtual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133600" y="3441652"/>
            <a:ext cx="9144000" cy="187166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Eng. Anas Alswaeer, Exchange Officer</a:t>
            </a:r>
          </a:p>
          <a:p>
            <a:r>
              <a:rPr lang="en-US" b="1" dirty="0">
                <a:solidFill>
                  <a:schemeClr val="tx1"/>
                </a:solidFill>
              </a:rPr>
              <a:t>Dr.-Ing. Mustafa Jaradat, Exchange Coordinator</a:t>
            </a:r>
          </a:p>
          <a:p>
            <a:r>
              <a:rPr lang="en-US" b="1" dirty="0">
                <a:solidFill>
                  <a:schemeClr val="tx1"/>
                </a:solidFill>
              </a:rPr>
              <a:t>Energy Engineering Department</a:t>
            </a:r>
          </a:p>
          <a:p>
            <a:r>
              <a:rPr lang="en-US" b="1" dirty="0">
                <a:solidFill>
                  <a:schemeClr val="tx1"/>
                </a:solidFill>
              </a:rPr>
              <a:t>School of Natural Resources Engineering and Management</a:t>
            </a:r>
          </a:p>
          <a:p>
            <a:r>
              <a:rPr lang="en-US" b="1" dirty="0">
                <a:solidFill>
                  <a:schemeClr val="tx1"/>
                </a:solidFill>
              </a:rPr>
              <a:t>The German Jordanian University</a:t>
            </a:r>
          </a:p>
          <a:p>
            <a:endParaRPr lang="ar-JO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0"/>
            <a:ext cx="8134348" cy="936625"/>
          </a:xfrm>
        </p:spPr>
        <p:txBody>
          <a:bodyPr/>
          <a:lstStyle/>
          <a:p>
            <a:r>
              <a:rPr lang="en-GB" dirty="0"/>
              <a:t>Impact of Covid-19 on the German Year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Only 2 students chose to conduct the German Year in Jordan on SS 2021.</a:t>
            </a:r>
          </a:p>
          <a:p>
            <a:endParaRPr lang="en-GB" sz="2400" dirty="0"/>
          </a:p>
          <a:p>
            <a:r>
              <a:rPr lang="en-GB" sz="2400" dirty="0"/>
              <a:t> Regarding the internship semester, the students were given the option to have their regular 20-week internship in Germany, Jordan, or any other country. </a:t>
            </a:r>
          </a:p>
          <a:p>
            <a:endParaRPr lang="en-GB" sz="2400" dirty="0"/>
          </a:p>
          <a:p>
            <a:r>
              <a:rPr lang="en-GB" sz="2400" dirty="0"/>
              <a:t>Students who cancelled their German Year application last year due to COVID-19, have applied this Year. </a:t>
            </a:r>
          </a:p>
          <a:p>
            <a:endParaRPr lang="en-GB" sz="2400" dirty="0"/>
          </a:p>
          <a:p>
            <a:r>
              <a:rPr lang="en-GB" sz="2400" dirty="0"/>
              <a:t>Students are allowed to conduct their graduation projects in Germany and register for a third semester but due to the pandemic, some of them had to register for the third semester to complete the mandatory internship and fourth semester to conduct the projects. 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1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Activities+Projects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358" y="1557338"/>
            <a:ext cx="7027560" cy="48244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625515" y="6488668"/>
            <a:ext cx="10687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Cartoon der </a:t>
            </a:r>
            <a:r>
              <a:rPr lang="en-GB" b="1" dirty="0" err="1"/>
              <a:t>Woche</a:t>
            </a:r>
            <a:r>
              <a:rPr lang="en-GB" b="1" dirty="0"/>
              <a:t>: Déjà-vu, 30.04.2021, https://www.dgs.de/index.php?id=4509&amp;type=0#19892 </a:t>
            </a:r>
          </a:p>
        </p:txBody>
      </p:sp>
    </p:spTree>
    <p:extLst>
      <p:ext uri="{BB962C8B-B14F-4D97-AF65-F5344CB8AC3E}">
        <p14:creationId xmlns:p14="http://schemas.microsoft.com/office/powerpoint/2010/main" val="2977963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8534401" cy="936625"/>
          </a:xfrm>
        </p:spPr>
        <p:txBody>
          <a:bodyPr/>
          <a:lstStyle/>
          <a:p>
            <a:r>
              <a:rPr lang="en-GB" dirty="0"/>
              <a:t>Attempts to Enhance EE Dept.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1. DGS Meeting/ Thanks to Prof. Mugele</a:t>
            </a:r>
          </a:p>
          <a:p>
            <a:r>
              <a:rPr lang="en-GB" sz="2400" dirty="0"/>
              <a:t>More than 120 university professors from German-speaking countries are members of the DGS University Committee.</a:t>
            </a:r>
          </a:p>
          <a:p>
            <a:r>
              <a:rPr lang="en-GB" sz="2400" dirty="0"/>
              <a:t>cooperation in many areas of common interest. This particularly applies to the exchange of ideas, experiences, new teaching modules and course concepts. </a:t>
            </a:r>
          </a:p>
          <a:p>
            <a:r>
              <a:rPr lang="en-GB" sz="2400" dirty="0"/>
              <a:t>Once a year, the technical committee meets at different university locations. Around 25 to 30 university professors always take part.</a:t>
            </a:r>
          </a:p>
          <a:p>
            <a:r>
              <a:rPr lang="en-GB" sz="2400" dirty="0"/>
              <a:t>Previous meeting was on February 25 and 26 (Virtual)</a:t>
            </a:r>
          </a:p>
          <a:p>
            <a:r>
              <a:rPr lang="en-GB" sz="2400" dirty="0"/>
              <a:t>Next meeting will take place on February 17 and 18, 2022 in Flensburg. </a:t>
            </a:r>
            <a:endParaRPr lang="de-DE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1295400" y="6453188"/>
            <a:ext cx="2121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https://www.dgs.de</a:t>
            </a:r>
          </a:p>
        </p:txBody>
      </p:sp>
    </p:spTree>
    <p:extLst>
      <p:ext uri="{BB962C8B-B14F-4D97-AF65-F5344CB8AC3E}">
        <p14:creationId xmlns:p14="http://schemas.microsoft.com/office/powerpoint/2010/main" val="172923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1557338"/>
            <a:ext cx="4080933" cy="4824412"/>
          </a:xfrm>
        </p:spPr>
        <p:txBody>
          <a:bodyPr/>
          <a:lstStyle/>
          <a:p>
            <a:r>
              <a:rPr lang="en-GB" dirty="0"/>
              <a:t>Outcomes:</a:t>
            </a:r>
          </a:p>
          <a:p>
            <a:pPr lvl="1"/>
            <a:r>
              <a:rPr lang="en-GB" dirty="0"/>
              <a:t>Enhance networking</a:t>
            </a:r>
          </a:p>
          <a:p>
            <a:pPr lvl="1"/>
            <a:r>
              <a:rPr lang="en-GB" dirty="0"/>
              <a:t>Share related knowledge with Dept./students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590" y="1283164"/>
            <a:ext cx="4667056" cy="4154489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D4F2DB32-082F-4684-859D-33F35A33091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1442059"/>
            <a:ext cx="2840830" cy="3836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646488"/>
            <a:ext cx="214312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Attempts to Enhance EE Dept.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2. ISES Meeting</a:t>
            </a:r>
          </a:p>
          <a:p>
            <a:r>
              <a:rPr lang="en-GB" b="1" i="1" dirty="0"/>
              <a:t>A New Approach to Enhance </a:t>
            </a:r>
            <a:r>
              <a:rPr lang="en-GB" b="1" i="1" dirty="0">
                <a:solidFill>
                  <a:srgbClr val="FF0000"/>
                </a:solidFill>
              </a:rPr>
              <a:t>In</a:t>
            </a:r>
            <a:r>
              <a:rPr lang="en-GB" b="1" i="1" dirty="0"/>
              <a:t>ternational </a:t>
            </a:r>
            <a:r>
              <a:rPr lang="en-GB" b="1" i="1" dirty="0">
                <a:solidFill>
                  <a:srgbClr val="FF0000"/>
                </a:solidFill>
              </a:rPr>
              <a:t>Co</a:t>
            </a:r>
            <a:r>
              <a:rPr lang="en-GB" b="1" i="1" dirty="0"/>
              <a:t>operation in Higher Education on </a:t>
            </a:r>
            <a:r>
              <a:rPr lang="en-GB" b="1" i="1" dirty="0">
                <a:solidFill>
                  <a:srgbClr val="FF0000"/>
                </a:solidFill>
              </a:rPr>
              <a:t>R</a:t>
            </a:r>
            <a:r>
              <a:rPr lang="en-GB" b="1" i="1" dirty="0"/>
              <a:t>enewable </a:t>
            </a:r>
            <a:r>
              <a:rPr lang="en-GB" b="1" i="1" dirty="0">
                <a:solidFill>
                  <a:srgbClr val="FF0000"/>
                </a:solidFill>
              </a:rPr>
              <a:t>E</a:t>
            </a:r>
            <a:r>
              <a:rPr lang="en-GB" b="1" i="1" dirty="0"/>
              <a:t>nergies (</a:t>
            </a:r>
            <a:r>
              <a:rPr lang="en-GB" b="1" i="1" dirty="0" err="1"/>
              <a:t>InCoRE</a:t>
            </a:r>
            <a:r>
              <a:rPr lang="en-GB" b="1" i="1" dirty="0"/>
              <a:t>)</a:t>
            </a:r>
          </a:p>
          <a:p>
            <a:r>
              <a:rPr lang="en-GB" b="1" dirty="0"/>
              <a:t>Outlook: </a:t>
            </a:r>
            <a:r>
              <a:rPr lang="en-GB" dirty="0"/>
              <a:t>Besides co‐supervision, in the future </a:t>
            </a:r>
            <a:r>
              <a:rPr lang="en-GB" dirty="0" err="1"/>
              <a:t>InCoRE</a:t>
            </a:r>
            <a:r>
              <a:rPr lang="en-GB" dirty="0"/>
              <a:t> aims to expand to include joint development of teaching programs or research and business projects.</a:t>
            </a:r>
          </a:p>
          <a:p>
            <a:r>
              <a:rPr lang="en-GB" dirty="0"/>
              <a:t>The first phase of the program was in June 7</a:t>
            </a:r>
            <a:r>
              <a:rPr lang="en-GB" baseline="30000" dirty="0"/>
              <a:t>th</a:t>
            </a:r>
            <a:r>
              <a:rPr lang="en-GB" dirty="0"/>
              <a:t>  2021 with selected participants from different countries. The global program launch is planned in October 2021 at the next ISES Solar World Congress.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800" y="549916"/>
            <a:ext cx="3600450" cy="16582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19200" y="6418815"/>
            <a:ext cx="2300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https://www.ises.org/</a:t>
            </a:r>
          </a:p>
        </p:txBody>
      </p:sp>
    </p:spTree>
    <p:extLst>
      <p:ext uri="{BB962C8B-B14F-4D97-AF65-F5344CB8AC3E}">
        <p14:creationId xmlns:p14="http://schemas.microsoft.com/office/powerpoint/2010/main" val="4016386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Solar-Thermal Cooling System at GJU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Pilot 1 of 4 plants (LiBr-Water absorption chiller)</a:t>
            </a:r>
          </a:p>
          <a:p>
            <a:r>
              <a:rPr lang="en-GB" sz="2800" dirty="0"/>
              <a:t> Installed on roof top of building (C)</a:t>
            </a:r>
          </a:p>
          <a:p>
            <a:r>
              <a:rPr lang="en-GB" sz="2800" dirty="0"/>
              <a:t>A result of signed agreement with (GIZ)</a:t>
            </a:r>
          </a:p>
          <a:p>
            <a:r>
              <a:rPr lang="en-GB" sz="2800" dirty="0"/>
              <a:t>Chiller developed by TU Berlin</a:t>
            </a:r>
          </a:p>
          <a:p>
            <a:r>
              <a:rPr lang="en-GB" sz="2800" dirty="0"/>
              <a:t>Nom. Cooling capacity 160 kW</a:t>
            </a:r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768" y="2011204"/>
            <a:ext cx="3265170" cy="3916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4761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170" y="2343554"/>
            <a:ext cx="6215504" cy="37524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6432242"/>
            <a:ext cx="1074420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300"/>
              </a:lnSpc>
              <a:spcAft>
                <a:spcPts val="0"/>
              </a:spcAft>
              <a:tabLst>
                <a:tab pos="457200" algn="l"/>
                <a:tab pos="457200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Paitazoglou</a:t>
            </a:r>
            <a:r>
              <a:rPr lang="en-US" sz="12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C.; Petersen, S. Solar Cooling for Industry and Commerce Absorption Chiller for a Solar Cooling System in German Jordan University (GJU); Institute of Energy Engineering, Department of Energy Conversion, 10587 Berlin, Germany, 2015.</a:t>
            </a:r>
            <a:endParaRPr lang="en-GB" sz="1200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151" y="2223962"/>
            <a:ext cx="2091267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44" y="2057803"/>
            <a:ext cx="2057401" cy="1931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5381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8994" y="1228367"/>
            <a:ext cx="10423561" cy="2387600"/>
          </a:xfrm>
        </p:spPr>
        <p:txBody>
          <a:bodyPr>
            <a:noAutofit/>
          </a:bodyPr>
          <a:lstStyle/>
          <a:p>
            <a:r>
              <a:rPr lang="en-GB" sz="3600" b="1" dirty="0"/>
              <a:t>Integrating Energy Economy Modelling Concepts in the Energy Engineering Curriculum at the German Jordanian University (GJU) – Jordan</a:t>
            </a:r>
            <a:r>
              <a:rPr lang="de-DE" sz="2400" dirty="0"/>
              <a:t>  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7" name="Google Shape;102;p1"/>
          <p:cNvSpPr txBox="1"/>
          <p:nvPr/>
        </p:nvSpPr>
        <p:spPr>
          <a:xfrm>
            <a:off x="1341178" y="4191000"/>
            <a:ext cx="9821916" cy="1552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 algn="ctr"/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Team:</a:t>
            </a:r>
          </a:p>
          <a:p>
            <a:pPr lvl="0" algn="ctr"/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Dr. Zakariya Dalala (</a:t>
            </a: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  <a:hlinkClick r:id="rId2"/>
              </a:rPr>
              <a:t>Dalala@gju.edu.jo</a:t>
            </a: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</a:t>
            </a:r>
          </a:p>
          <a:p>
            <a:pPr lvl="0" algn="ctr">
              <a:spcAft>
                <a:spcPts val="1800"/>
              </a:spcAft>
            </a:pP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Dr. Osama Saadeh (</a:t>
            </a: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Osama.Saadeh@gju.edu.jo</a:t>
            </a:r>
            <a:r>
              <a:rPr lang="sv-SE" sz="2400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3003" t="19960" r="12883" b="24068"/>
          <a:stretch/>
        </p:blipFill>
        <p:spPr>
          <a:xfrm>
            <a:off x="244439" y="240524"/>
            <a:ext cx="1489111" cy="1123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521" y="123338"/>
            <a:ext cx="1677970" cy="1172062"/>
          </a:xfrm>
          <a:prstGeom prst="rect">
            <a:avLst/>
          </a:prstGeom>
        </p:spPr>
      </p:pic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2CB5B9DD-B0F6-409A-A5F1-3EB8327E033C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9"/>
          <a:stretch/>
        </p:blipFill>
        <p:spPr bwMode="auto">
          <a:xfrm>
            <a:off x="1733550" y="195943"/>
            <a:ext cx="2745144" cy="13335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6018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169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Build and develop the capacity to train our faculty and students on climate-energy-economy modelling. </a:t>
            </a:r>
          </a:p>
          <a:p>
            <a:r>
              <a:rPr lang="en-US" dirty="0"/>
              <a:t>This will serve to establish the university as a hub and regional center for such activities. </a:t>
            </a:r>
          </a:p>
          <a:p>
            <a:r>
              <a:rPr lang="en-US" dirty="0"/>
              <a:t>Specifically, this includes an update and extension of the curriculum in addition to training the faculty and engineers that teach the course.</a:t>
            </a:r>
          </a:p>
          <a:p>
            <a:r>
              <a:rPr lang="en-US" dirty="0"/>
              <a:t>2 Year Duration with a budget of 10,000 €.</a:t>
            </a:r>
          </a:p>
        </p:txBody>
      </p:sp>
    </p:spTree>
    <p:extLst>
      <p:ext uri="{BB962C8B-B14F-4D97-AF65-F5344CB8AC3E}">
        <p14:creationId xmlns:p14="http://schemas.microsoft.com/office/powerpoint/2010/main" val="2055895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Curriculum Activity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962400"/>
            <a:ext cx="10515600" cy="12592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New Catalog Description: </a:t>
            </a:r>
          </a:p>
          <a:p>
            <a:pPr marL="457200" lvl="1" indent="0">
              <a:buNone/>
            </a:pPr>
            <a:r>
              <a:rPr lang="en-US" b="1" dirty="0"/>
              <a:t>ENE 401: Energy Systems Simulation Lab “</a:t>
            </a:r>
            <a:r>
              <a:rPr lang="en-US" dirty="0"/>
              <a:t>Mathematical and algebraic modeling, linear programming, programming and simulation of Power Systems, renewable energy systems, </a:t>
            </a:r>
            <a:r>
              <a:rPr lang="en-US" b="1" i="1" dirty="0"/>
              <a:t>energy economy modelling</a:t>
            </a:r>
            <a:r>
              <a:rPr lang="en-US" dirty="0"/>
              <a:t>.” (PSIM, </a:t>
            </a:r>
            <a:r>
              <a:rPr lang="en-US" dirty="0" err="1"/>
              <a:t>LTSpice</a:t>
            </a:r>
            <a:r>
              <a:rPr lang="en-US" dirty="0"/>
              <a:t>, </a:t>
            </a:r>
            <a:r>
              <a:rPr lang="en-US" dirty="0" err="1"/>
              <a:t>MatLab</a:t>
            </a:r>
            <a:r>
              <a:rPr lang="en-US" dirty="0"/>
              <a:t>, Saber, </a:t>
            </a:r>
            <a:r>
              <a:rPr lang="en-US" dirty="0" err="1"/>
              <a:t>OSeMOSYS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62AF94D-3BC1-4E09-83A9-894169EF3900}"/>
              </a:ext>
            </a:extLst>
          </p:cNvPr>
          <p:cNvSpPr txBox="1">
            <a:spLocks/>
          </p:cNvSpPr>
          <p:nvPr/>
        </p:nvSpPr>
        <p:spPr>
          <a:xfrm>
            <a:off x="685800" y="1592230"/>
            <a:ext cx="10515600" cy="1259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Old Catalog Description: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ENE 571 Modeling and Simulation Techniques of Energy Systems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“programming and simulation of Power Systems, renewable energy plants and modeling analyzing; simulation tools: PVsyst,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PVsol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Tsol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and MatLab.” 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57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über</a:t>
            </a:r>
            <a:r>
              <a:rPr lang="en-GB" dirty="0"/>
              <a:t> </a:t>
            </a:r>
            <a:r>
              <a:rPr lang="en-GB" dirty="0" err="1"/>
              <a:t>mich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Mustafa Jaradat </a:t>
            </a:r>
          </a:p>
          <a:p>
            <a:r>
              <a:rPr lang="de-DE" sz="2400" dirty="0"/>
              <a:t>2018-jetzt: Associate Prof./Exchange coordinator since Sept. 2020</a:t>
            </a:r>
            <a:endParaRPr lang="en-GB" sz="2400" dirty="0"/>
          </a:p>
          <a:p>
            <a:r>
              <a:rPr lang="en-GB" sz="2400" dirty="0"/>
              <a:t>Field of interest: Solar thermal cooling, heat pumps, Energy storage</a:t>
            </a:r>
          </a:p>
          <a:p>
            <a:r>
              <a:rPr lang="en-GB" sz="2400" dirty="0"/>
              <a:t>2007-2017: promoviert + </a:t>
            </a:r>
            <a:r>
              <a:rPr lang="en-GB" sz="2400" dirty="0" err="1"/>
              <a:t>wissenschaftlicher</a:t>
            </a:r>
            <a:r>
              <a:rPr lang="en-GB" sz="2400" dirty="0"/>
              <a:t> </a:t>
            </a:r>
            <a:r>
              <a:rPr lang="en-GB" sz="2400" dirty="0" err="1"/>
              <a:t>mitarbeiter</a:t>
            </a:r>
            <a:r>
              <a:rPr lang="en-GB" sz="2400" dirty="0"/>
              <a:t> </a:t>
            </a:r>
            <a:r>
              <a:rPr lang="en-GB" sz="2400" b="1" dirty="0"/>
              <a:t>Uni. Kassel/Hr. Prof. Klaus Vajen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 err="1"/>
              <a:t>OpenSorp</a:t>
            </a:r>
            <a:r>
              <a:rPr lang="en-GB" sz="2000" dirty="0"/>
              <a:t> (2012-2017): </a:t>
            </a:r>
            <a:r>
              <a:rPr lang="en-GB" sz="2000" dirty="0" err="1"/>
              <a:t>Dehumdified</a:t>
            </a:r>
            <a:r>
              <a:rPr lang="en-GB" sz="2000" dirty="0"/>
              <a:t> air for HVAC applications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KLIMZUG-</a:t>
            </a:r>
            <a:r>
              <a:rPr lang="en-GB" sz="2000" dirty="0" err="1"/>
              <a:t>Nordhessen</a:t>
            </a:r>
            <a:r>
              <a:rPr lang="en-GB" sz="2000" dirty="0"/>
              <a:t> (2007-2011): Dehumidified air for drying applications</a:t>
            </a:r>
          </a:p>
          <a:p>
            <a:pPr marL="0" indent="0">
              <a:buNone/>
            </a:pPr>
            <a:r>
              <a:rPr lang="en-GB" sz="2400" dirty="0"/>
              <a:t>	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4401996"/>
            <a:ext cx="3227103" cy="235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4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5"/>
          <p:cNvSpPr>
            <a:spLocks noGrp="1"/>
          </p:cNvSpPr>
          <p:nvPr>
            <p:ph type="ctrTitle"/>
          </p:nvPr>
        </p:nvSpPr>
        <p:spPr>
          <a:xfrm>
            <a:off x="2208213" y="1716091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altLang="en-US" b="1" dirty="0"/>
              <a:t>Thank you</a:t>
            </a: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1500188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33AA9-7061-44D7-BFBC-A62693AE0B60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560" y="1557338"/>
            <a:ext cx="6641155" cy="4824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357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0"/>
            <a:ext cx="5562600" cy="360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3224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-190625"/>
            <a:ext cx="8001001" cy="936625"/>
          </a:xfrm>
        </p:spPr>
        <p:txBody>
          <a:bodyPr/>
          <a:lstStyle/>
          <a:p>
            <a:r>
              <a:rPr lang="en-GB" dirty="0"/>
              <a:t>ONLY Permitted Courses in German Year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530" y="1557338"/>
            <a:ext cx="8973216" cy="48244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338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-152400"/>
            <a:ext cx="8458201" cy="936625"/>
          </a:xfrm>
        </p:spPr>
        <p:txBody>
          <a:bodyPr/>
          <a:lstStyle/>
          <a:p>
            <a:r>
              <a:rPr lang="en-GB" dirty="0"/>
              <a:t>Obligatory Courses before the German Year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Calibri" panose="020F0502020204030204" pitchFamily="34" charset="0"/>
              </a:rPr>
              <a:t>Students must pass these courses before they can apply to German Year*:</a:t>
            </a:r>
          </a:p>
          <a:p>
            <a:pPr marL="809625" indent="-357188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Electrical Machines (ENE311)</a:t>
            </a:r>
          </a:p>
          <a:p>
            <a:pPr marL="809625" indent="-357188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Power Electronics (ENE312)</a:t>
            </a:r>
          </a:p>
          <a:p>
            <a:pPr marL="809625" indent="-357188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Heat Transfer (ENE321)</a:t>
            </a:r>
          </a:p>
          <a:p>
            <a:pPr marL="809625" indent="-357188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Energy Conversion (ENE331)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* This update is effective 1st Semester 2020/2021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393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304800"/>
          </a:xfrm>
          <a:prstGeom prst="rect">
            <a:avLst/>
          </a:prstGeom>
          <a:solidFill>
            <a:srgbClr val="FFC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sp>
        <p:nvSpPr>
          <p:cNvPr id="7" name="TextBox 6"/>
          <p:cNvSpPr txBox="1"/>
          <p:nvPr/>
        </p:nvSpPr>
        <p:spPr>
          <a:xfrm>
            <a:off x="11191875" y="6488668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771" y="5126309"/>
            <a:ext cx="1344857" cy="134485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429000" y="546830"/>
            <a:ext cx="8229600" cy="62525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en-US" sz="3600" b="1" dirty="0">
                <a:latin typeface="+mn-lt"/>
                <a:cs typeface="Arial" panose="020B0604020202020204" pitchFamily="34" charset="0"/>
              </a:rPr>
              <a:t>Graduation Project (Germany) </a:t>
            </a:r>
            <a:endParaRPr lang="ar-JO" sz="3600" dirty="0">
              <a:latin typeface="+mn-lt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85800" y="1211721"/>
            <a:ext cx="10639425" cy="4678650"/>
          </a:xfrm>
        </p:spPr>
        <p:txBody>
          <a:bodyPr>
            <a:normAutofit/>
          </a:bodyPr>
          <a:lstStyle/>
          <a:p>
            <a:pPr marL="177800" indent="-1778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</a:rPr>
              <a:t>Currently, we have seven students conducting their graduation projects in Germany: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en-US" dirty="0"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ea typeface="Calibri" panose="020F0502020204030204" pitchFamily="34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u="sng" dirty="0">
              <a:ea typeface="Calibri" panose="020F0502020204030204" pitchFamily="34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b="1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69A4D12-2497-4022-BD26-0C8B1E2FCE17}"/>
              </a:ext>
            </a:extLst>
          </p:cNvPr>
          <p:cNvGraphicFramePr>
            <a:graphicFrameLocks noGrp="1"/>
          </p:cNvGraphicFramePr>
          <p:nvPr/>
        </p:nvGraphicFramePr>
        <p:xfrm>
          <a:off x="2741536" y="2123485"/>
          <a:ext cx="7316864" cy="4274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3440">
                  <a:extLst>
                    <a:ext uri="{9D8B030D-6E8A-4147-A177-3AD203B41FA5}">
                      <a16:colId xmlns:a16="http://schemas.microsoft.com/office/drawing/2014/main" val="975551229"/>
                    </a:ext>
                  </a:extLst>
                </a:gridCol>
                <a:gridCol w="891961">
                  <a:extLst>
                    <a:ext uri="{9D8B030D-6E8A-4147-A177-3AD203B41FA5}">
                      <a16:colId xmlns:a16="http://schemas.microsoft.com/office/drawing/2014/main" val="2611932423"/>
                    </a:ext>
                  </a:extLst>
                </a:gridCol>
                <a:gridCol w="2982493">
                  <a:extLst>
                    <a:ext uri="{9D8B030D-6E8A-4147-A177-3AD203B41FA5}">
                      <a16:colId xmlns:a16="http://schemas.microsoft.com/office/drawing/2014/main" val="1059194114"/>
                    </a:ext>
                  </a:extLst>
                </a:gridCol>
                <a:gridCol w="668970">
                  <a:extLst>
                    <a:ext uri="{9D8B030D-6E8A-4147-A177-3AD203B41FA5}">
                      <a16:colId xmlns:a16="http://schemas.microsoft.com/office/drawing/2014/main" val="2049897509"/>
                    </a:ext>
                  </a:extLst>
                </a:gridCol>
              </a:tblGrid>
              <a:tr h="344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First Name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Last 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Project Title/topic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advisor 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01579848"/>
                  </a:ext>
                </a:extLst>
              </a:tr>
              <a:tr h="344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Fadi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Abu Khader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Bifacial Modules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Eng. Firas Alawneh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88934050"/>
                  </a:ext>
                </a:extLst>
              </a:tr>
              <a:tr h="513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Faisal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Salem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Improvement of Water-Methanol injection into combustion engines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Dr. Ammar Alkhalidi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59585460"/>
                  </a:ext>
                </a:extLst>
              </a:tr>
              <a:tr h="367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Mohammad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Alhawari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Project Haus Blumenthal : PV Modules/Heatpumps installation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Dr. Laith Shalalfeh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3519190"/>
                  </a:ext>
                </a:extLst>
              </a:tr>
              <a:tr h="551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An'aal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Salameh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Optimizing effectiveness and efficiency in operation and maintenance of Industrial scale PV systems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Eng. Firas Alawneh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32570696"/>
                  </a:ext>
                </a:extLst>
              </a:tr>
              <a:tr h="513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Joud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Siyam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Functionalization a of Organic Photovoltaics cells integration through textile lamination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Dr. Mathhar Bdour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40981929"/>
                  </a:ext>
                </a:extLst>
              </a:tr>
              <a:tr h="7358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Aseel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Bzour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develop the concept of installing charging stations management systems for Power/ Energy supply companies systems and ensure its connection security.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Dr. Osama Saadeh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32095681"/>
                  </a:ext>
                </a:extLst>
              </a:tr>
              <a:tr h="7358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Nabeel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Alnazer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Development of a gas diffusion electrode (GDE) for the usage as cathode in polymer electrolyte membrane electrolysis (PEM-Electrolysis).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Dr. Mustafa Jaradat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66544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29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Energy Engineering Department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Energy Engineering Department was established in 2005.</a:t>
            </a:r>
          </a:p>
          <a:p>
            <a:pPr eaLnBrk="1" hangingPunct="1">
              <a:defRPr/>
            </a:pPr>
            <a:r>
              <a:rPr lang="en-US" dirty="0"/>
              <a:t>Consists of two fields of specialization(streams):</a:t>
            </a:r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r>
              <a:rPr lang="en-US" dirty="0"/>
              <a:t>Electrical Power Engineering</a:t>
            </a:r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r>
              <a:rPr lang="en-US" dirty="0"/>
              <a:t>Renewable Energy Engineering</a:t>
            </a:r>
          </a:p>
          <a:p>
            <a:pPr marL="0" indent="0" eaLnBrk="1" hangingPunct="1">
              <a:buNone/>
              <a:defRPr/>
            </a:pPr>
            <a:endParaRPr lang="en-US" dirty="0"/>
          </a:p>
        </p:txBody>
      </p:sp>
      <p:sp>
        <p:nvSpPr>
          <p:cNvPr id="819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2596336-00C1-491E-8E13-1CCCA456728A}" type="slidenum">
              <a:rPr lang="en-US" altLang="en-US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156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dirty="0"/>
              <a:t>Energy Engineering Department</a:t>
            </a:r>
            <a:endParaRPr lang="en-US" altLang="en-US" sz="32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417638"/>
            <a:ext cx="8686800" cy="45259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eaLnBrk="1" hangingPunct="1">
              <a:defRPr/>
            </a:pPr>
            <a:r>
              <a:rPr lang="en-US" sz="2800" dirty="0"/>
              <a:t>No. of Students ≈ 380</a:t>
            </a:r>
          </a:p>
          <a:p>
            <a:pPr eaLnBrk="1" hangingPunct="1">
              <a:defRPr/>
            </a:pPr>
            <a:r>
              <a:rPr lang="en-US" sz="2800" dirty="0"/>
              <a:t>Faculty Members: 12+ a colleague is expected to join in fall 2021</a:t>
            </a:r>
          </a:p>
          <a:p>
            <a:pPr eaLnBrk="1" hangingPunct="1">
              <a:defRPr/>
            </a:pPr>
            <a:r>
              <a:rPr lang="en-US" sz="2800" dirty="0"/>
              <a:t>5 Engineers, 2 are expected to leave</a:t>
            </a:r>
          </a:p>
          <a:p>
            <a:pPr eaLnBrk="1" hangingPunct="1">
              <a:defRPr/>
            </a:pPr>
            <a:endParaRPr lang="en-US" sz="2800" b="1" u="sng" dirty="0"/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717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0872D31-924A-4B44-BB84-304019BE33BC}" type="slidenum">
              <a:rPr lang="en-US" altLang="en-US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030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Framework for B.Sc. Degree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62200"/>
            <a:ext cx="8715375" cy="34194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382000" y="4419600"/>
            <a:ext cx="762000" cy="7620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9144000" y="4648200"/>
            <a:ext cx="10668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210800" y="4058967"/>
            <a:ext cx="18879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29 credit hours for specialization (17 compulsory 12 elective)</a:t>
            </a:r>
          </a:p>
        </p:txBody>
      </p:sp>
    </p:spTree>
    <p:extLst>
      <p:ext uri="{BB962C8B-B14F-4D97-AF65-F5344CB8AC3E}">
        <p14:creationId xmlns:p14="http://schemas.microsoft.com/office/powerpoint/2010/main" val="2766975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Enrolled Students in E.E.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28776"/>
            <a:ext cx="10668000" cy="48244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6</a:t>
            </a:fld>
            <a:endParaRPr lang="en-US" alt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17D0F75-43AC-4056-B76C-3E2B97E183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876846"/>
              </p:ext>
            </p:extLst>
          </p:nvPr>
        </p:nvGraphicFramePr>
        <p:xfrm>
          <a:off x="-22964" y="1338533"/>
          <a:ext cx="10625328" cy="541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/>
          <p:cNvSpPr/>
          <p:nvPr/>
        </p:nvSpPr>
        <p:spPr>
          <a:xfrm rot="13497971">
            <a:off x="7184672" y="2653329"/>
            <a:ext cx="4644025" cy="9474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2924667">
            <a:off x="8988401" y="2108411"/>
            <a:ext cx="2133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3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German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German Year is the fourth year in the Energy Engineering program at GJU. This year consists of two components: </a:t>
            </a:r>
          </a:p>
          <a:p>
            <a:pPr marL="0" indent="0">
              <a:buNone/>
            </a:pPr>
            <a:r>
              <a:rPr lang="en-GB" dirty="0"/>
              <a:t>1. Study Semester: </a:t>
            </a:r>
          </a:p>
          <a:p>
            <a:pPr lvl="1"/>
            <a:r>
              <a:rPr lang="en-GB" dirty="0"/>
              <a:t>The student </a:t>
            </a:r>
            <a:r>
              <a:rPr lang="en-GB" dirty="0" err="1"/>
              <a:t>enrolls</a:t>
            </a:r>
            <a:r>
              <a:rPr lang="en-GB" dirty="0"/>
              <a:t> for courses in Germany carrying a total load of at least (18 to 21) German ECTS. </a:t>
            </a:r>
            <a:r>
              <a:rPr lang="en-GB" dirty="0">
                <a:solidFill>
                  <a:srgbClr val="FF0000"/>
                </a:solidFill>
              </a:rPr>
              <a:t>At least 50 % </a:t>
            </a:r>
            <a:r>
              <a:rPr lang="en-GB" dirty="0"/>
              <a:t>of the courses taken in Germany </a:t>
            </a:r>
            <a:r>
              <a:rPr lang="en-GB" dirty="0">
                <a:solidFill>
                  <a:srgbClr val="FF0000"/>
                </a:solidFill>
              </a:rPr>
              <a:t>must be taught in the German language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2. Internship Semester: </a:t>
            </a:r>
          </a:p>
          <a:p>
            <a:pPr lvl="1"/>
            <a:r>
              <a:rPr lang="en-GB" dirty="0"/>
              <a:t>The student should have an obligatory internship for at least 20 weeks with  industries, companies, or institutions </a:t>
            </a:r>
            <a:r>
              <a:rPr lang="en-GB" dirty="0">
                <a:solidFill>
                  <a:srgbClr val="FF0000"/>
                </a:solidFill>
              </a:rPr>
              <a:t>in Germany</a:t>
            </a:r>
            <a:r>
              <a:rPr lang="en-GB" dirty="0"/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466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German Year Prerequisites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Students must have passed at least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90 credit hours 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from the study plan</a:t>
            </a:r>
          </a:p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Students must have passed all the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obligatory courses </a:t>
            </a:r>
            <a:r>
              <a:rPr lang="en-US" sz="2400" kern="1200" dirty="0">
                <a:solidFill>
                  <a:srgbClr val="FF0000"/>
                </a:solidFill>
                <a:latin typeface="Calibri" panose="020F0502020204030204"/>
              </a:rPr>
              <a:t>specified by the department. </a:t>
            </a:r>
          </a:p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Students must have passed the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German courses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English courses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, and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99-level courses.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The students’ GPA must be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60%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 or higher. </a:t>
            </a:r>
          </a:p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srgbClr val="FF0000"/>
                </a:solidFill>
                <a:latin typeface="Calibri" panose="020F0502020204030204"/>
              </a:rPr>
              <a:t>The students must have passed the </a:t>
            </a:r>
            <a:r>
              <a:rPr lang="en-US" sz="2400" b="1" kern="1200" dirty="0">
                <a:solidFill>
                  <a:srgbClr val="FF0000"/>
                </a:solidFill>
                <a:latin typeface="Calibri" panose="020F0502020204030204"/>
              </a:rPr>
              <a:t>B1 German language test </a:t>
            </a:r>
            <a:r>
              <a:rPr lang="en-US" sz="2400" kern="1200" dirty="0">
                <a:solidFill>
                  <a:srgbClr val="FF0000"/>
                </a:solidFill>
                <a:latin typeface="Calibri" panose="020F0502020204030204"/>
              </a:rPr>
              <a:t>(at least two parts)</a:t>
            </a:r>
          </a:p>
          <a:p>
            <a:pPr marL="457200" lvl="0" indent="-457200" eaLnBrk="1" fontAlgn="auto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AutoNum type="arabicPeriod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Students must have completed the required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</a:rPr>
              <a:t>160-hour Field Training 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in Jordan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427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Outgoing Students per Semester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A2DD-6164-4462-ABA4-AC2EED54621A}" type="slidenum">
              <a:rPr lang="en-US" altLang="en-US" smtClean="0"/>
              <a:pPr/>
              <a:t>9</a:t>
            </a:fld>
            <a:endParaRPr lang="en-US" alt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220570E-6F49-4917-99C7-0AD4D7E4E5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210618"/>
              </p:ext>
            </p:extLst>
          </p:nvPr>
        </p:nvGraphicFramePr>
        <p:xfrm>
          <a:off x="719138" y="1557338"/>
          <a:ext cx="10668000" cy="4824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8097405"/>
      </p:ext>
    </p:extLst>
  </p:cSld>
  <p:clrMapOvr>
    <a:masterClrMapping/>
  </p:clrMapOvr>
</p:sld>
</file>

<file path=ppt/theme/theme1.xml><?xml version="1.0" encoding="utf-8"?>
<a:theme xmlns:a="http://schemas.openxmlformats.org/drawingml/2006/main" name="1_Profil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EEBE10"/>
      </a:accent1>
      <a:accent2>
        <a:srgbClr val="2D70F7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NewGJUSlides</Template>
  <TotalTime>0</TotalTime>
  <Words>1297</Words>
  <Application>Microsoft Office PowerPoint</Application>
  <PresentationFormat>Breitbild</PresentationFormat>
  <Paragraphs>169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Arial</vt:lpstr>
      <vt:lpstr>Calibri</vt:lpstr>
      <vt:lpstr>Helvetica Neue</vt:lpstr>
      <vt:lpstr>Palatino Linotype</vt:lpstr>
      <vt:lpstr>Verdana</vt:lpstr>
      <vt:lpstr>Wingdings</vt:lpstr>
      <vt:lpstr>1_Profil</vt:lpstr>
      <vt:lpstr>Custom Design</vt:lpstr>
      <vt:lpstr>Network Meeting – Summer 2021 </vt:lpstr>
      <vt:lpstr>über mich</vt:lpstr>
      <vt:lpstr>Energy Engineering Department</vt:lpstr>
      <vt:lpstr>Energy Engineering Department</vt:lpstr>
      <vt:lpstr>Framework for B.Sc. Degree</vt:lpstr>
      <vt:lpstr>Enrolled Students in E.E. </vt:lpstr>
      <vt:lpstr>German Year</vt:lpstr>
      <vt:lpstr>German Year Prerequisites</vt:lpstr>
      <vt:lpstr>Outgoing Students per Semester</vt:lpstr>
      <vt:lpstr>Impact of Covid-19 on the German Year </vt:lpstr>
      <vt:lpstr>Activities+Projects</vt:lpstr>
      <vt:lpstr>Attempts to Enhance EE Dept. Networking</vt:lpstr>
      <vt:lpstr>PowerPoint-Präsentation</vt:lpstr>
      <vt:lpstr>Attempts to Enhance EE Dept. Networking</vt:lpstr>
      <vt:lpstr>Solar-Thermal Cooling System at GJU</vt:lpstr>
      <vt:lpstr>PowerPoint-Präsentation</vt:lpstr>
      <vt:lpstr>Integrating Energy Economy Modelling Concepts in the Energy Engineering Curriculum at the German Jordanian University (GJU) – Jordan   </vt:lpstr>
      <vt:lpstr>Project Overview</vt:lpstr>
      <vt:lpstr>Curriculum Activity</vt:lpstr>
      <vt:lpstr>Thank you</vt:lpstr>
      <vt:lpstr>PowerPoint-Präsentation</vt:lpstr>
      <vt:lpstr>PowerPoint-Präsentation</vt:lpstr>
      <vt:lpstr>ONLY Permitted Courses in German Year </vt:lpstr>
      <vt:lpstr>Obligatory Courses before the German Year </vt:lpstr>
      <vt:lpstr>Graduation Project (Germany)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 – JORDANISCHE HOCHSCHULE  (Energy Engineering Program)     Presented by Dr. Mohammad Al-Addous</dc:title>
  <dc:creator>Aladdous, Mohammad</dc:creator>
  <cp:lastModifiedBy>Wildfeuer, Iris</cp:lastModifiedBy>
  <cp:revision>188</cp:revision>
  <cp:lastPrinted>2015-02-09T08:02:08Z</cp:lastPrinted>
  <dcterms:created xsi:type="dcterms:W3CDTF">2012-05-07T14:21:44Z</dcterms:created>
  <dcterms:modified xsi:type="dcterms:W3CDTF">2021-08-22T07:04:42Z</dcterms:modified>
</cp:coreProperties>
</file>